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3" r:id="rId5"/>
    <p:sldId id="260" r:id="rId6"/>
    <p:sldId id="261" r:id="rId7"/>
    <p:sldId id="288" r:id="rId8"/>
    <p:sldId id="289" r:id="rId9"/>
    <p:sldId id="290" r:id="rId10"/>
    <p:sldId id="262" r:id="rId11"/>
    <p:sldId id="291" r:id="rId12"/>
    <p:sldId id="292" r:id="rId13"/>
    <p:sldId id="287" r:id="rId14"/>
    <p:sldId id="276" r:id="rId15"/>
    <p:sldId id="269" r:id="rId16"/>
    <p:sldId id="294" r:id="rId17"/>
    <p:sldId id="29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4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7FCF8-807F-49D7-8A60-81C9F03999C0}" v="5" dt="2021-07-14T22:00:55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441" autoAdjust="0"/>
  </p:normalViewPr>
  <p:slideViewPr>
    <p:cSldViewPr snapToGrid="0">
      <p:cViewPr varScale="1">
        <p:scale>
          <a:sx n="72" d="100"/>
          <a:sy n="72" d="100"/>
        </p:scale>
        <p:origin x="1914" y="66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5097FCF8-807F-49D7-8A60-81C9F03999C0}"/>
    <pc:docChg chg="addSld delSld modSld">
      <pc:chgData name="Kathy Morgan" userId="19752d8f-270a-426b-91ad-1bf5c79275bc" providerId="ADAL" clId="{5097FCF8-807F-49D7-8A60-81C9F03999C0}" dt="2021-07-14T22:01:01.564" v="22" actId="47"/>
      <pc:docMkLst>
        <pc:docMk/>
      </pc:docMkLst>
      <pc:sldChg chg="del">
        <pc:chgData name="Kathy Morgan" userId="19752d8f-270a-426b-91ad-1bf5c79275bc" providerId="ADAL" clId="{5097FCF8-807F-49D7-8A60-81C9F03999C0}" dt="2021-07-14T22:01:01.564" v="22" actId="47"/>
        <pc:sldMkLst>
          <pc:docMk/>
          <pc:sldMk cId="3198983479" sldId="282"/>
        </pc:sldMkLst>
      </pc:sldChg>
      <pc:sldChg chg="addSp delSp modSp mod">
        <pc:chgData name="Kathy Morgan" userId="19752d8f-270a-426b-91ad-1bf5c79275bc" providerId="ADAL" clId="{5097FCF8-807F-49D7-8A60-81C9F03999C0}" dt="2021-07-14T22:00:14.919" v="19" actId="732"/>
        <pc:sldMkLst>
          <pc:docMk/>
          <pc:sldMk cId="2368298040" sldId="293"/>
        </pc:sldMkLst>
        <pc:picChg chg="add mod modCrop">
          <ac:chgData name="Kathy Morgan" userId="19752d8f-270a-426b-91ad-1bf5c79275bc" providerId="ADAL" clId="{5097FCF8-807F-49D7-8A60-81C9F03999C0}" dt="2021-07-14T22:00:14.919" v="19" actId="732"/>
          <ac:picMkLst>
            <pc:docMk/>
            <pc:sldMk cId="2368298040" sldId="293"/>
            <ac:picMk id="4" creationId="{DDE3B21A-7F54-476A-BE3F-18F8F1DAAC40}"/>
          </ac:picMkLst>
        </pc:picChg>
        <pc:picChg chg="del">
          <ac:chgData name="Kathy Morgan" userId="19752d8f-270a-426b-91ad-1bf5c79275bc" providerId="ADAL" clId="{5097FCF8-807F-49D7-8A60-81C9F03999C0}" dt="2021-07-14T21:58:30.596" v="0" actId="478"/>
          <ac:picMkLst>
            <pc:docMk/>
            <pc:sldMk cId="2368298040" sldId="293"/>
            <ac:picMk id="19" creationId="{90AD0FC5-4EE5-436D-A011-F8C90F4C3846}"/>
          </ac:picMkLst>
        </pc:picChg>
      </pc:sldChg>
      <pc:sldChg chg="add modNotesTx">
        <pc:chgData name="Kathy Morgan" userId="19752d8f-270a-426b-91ad-1bf5c79275bc" providerId="ADAL" clId="{5097FCF8-807F-49D7-8A60-81C9F03999C0}" dt="2021-07-14T22:00:59.126" v="21"/>
        <pc:sldMkLst>
          <pc:docMk/>
          <pc:sldMk cId="59504341" sldId="294"/>
        </pc:sldMkLst>
      </pc:sldChg>
      <pc:sldChg chg="add">
        <pc:chgData name="Kathy Morgan" userId="19752d8f-270a-426b-91ad-1bf5c79275bc" providerId="ADAL" clId="{5097FCF8-807F-49D7-8A60-81C9F03999C0}" dt="2021-07-14T22:00:51.499" v="20"/>
        <pc:sldMkLst>
          <pc:docMk/>
          <pc:sldMk cId="1315754796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Follow the building instructions in Book 2 to make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of ways to help Ruby and Jacob.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Try out the sorting center!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right to sort the green cargo to the green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left to sort the blue cargo to the blue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and share your ideas for how the sorted cargo is loaded for transport to its next destination.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55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Share what they did in the session.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Show the coding skills they learned.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Explain how they changed the program.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Describe how cargo is loaded and unloaded.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Demonstrate how the sorting center works.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r>
              <a:rPr lang="en-US" dirty="0"/>
              <a:t>Here is one example from the New Zealand Post following the Journey of a Parcel:  https://youtu.be/jnYUvWmsUeo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The sorting center and truck should stay assembled, but everything else should be taken apart.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Check that the pieces from the LEGO® robot are returned to the LEGO set.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team will learn about and use light and sound blocks.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Challenges are provided for the team to go further with their robot.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Solution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space can be used to write down the coding steps planned or which coding blocks the team will change.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will need Book 2 and Bag 2 located in the Explore set.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Connect to telling time by sharing that turning the crank right is clockwise and turning it left is counterclockwise.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Let’s Have Fun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Read the definition for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to the team. </a:t>
            </a:r>
            <a:r>
              <a:rPr lang="en-US" sz="1800" b="0" i="1" u="none" strike="noStrike" baseline="0" dirty="0">
                <a:latin typeface="Arial-ItalicMT"/>
              </a:rPr>
              <a:t>(see page 5)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Talk about what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is.  Have the team provide examples of this Core Value.</a:t>
            </a:r>
          </a:p>
          <a:p>
            <a:pPr algn="l"/>
            <a:r>
              <a:rPr lang="en-US" sz="1800" b="0" i="0" u="none" strike="noStrike" baseline="0" dirty="0">
                <a:latin typeface="ArialMT"/>
              </a:rPr>
              <a:t>• Extension: Have everyone draw a picture of an example of </a:t>
            </a:r>
            <a:r>
              <a:rPr lang="en-US" sz="1800" b="1" i="0" u="none" strike="noStrike" baseline="0" dirty="0">
                <a:latin typeface="Arial-BoldMT"/>
              </a:rPr>
              <a:t>fun </a:t>
            </a:r>
            <a:r>
              <a:rPr lang="en-US" sz="1800" b="0" i="0" u="none" strike="noStrike" baseline="0" dirty="0">
                <a:latin typeface="ArialMT"/>
              </a:rPr>
              <a:t>on the Core Values page in their </a:t>
            </a:r>
            <a:r>
              <a:rPr lang="en-US" sz="1800" b="0" i="1" u="none" strike="noStrike" baseline="0" dirty="0">
                <a:latin typeface="Arial-ItalicMT"/>
              </a:rPr>
              <a:t>Engineering Notebook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code the robot to play a different sound or flash a light? Explain your solution.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Test it out!</a:t>
            </a:r>
          </a:p>
          <a:p>
            <a:pPr algn="l"/>
            <a:endParaRPr lang="en-US" sz="1800" b="1" i="0" u="none" strike="noStrike" baseline="0" dirty="0">
              <a:solidFill>
                <a:srgbClr val="259547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flash a different color or move?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robot and play your program.</a:t>
            </a:r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code the robot to play a different sound or flash a light? Explain your solution.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Test it out!</a:t>
            </a:r>
          </a:p>
          <a:p>
            <a:pPr algn="l"/>
            <a:endParaRPr lang="en-US" sz="1200" b="1" i="0" u="none" strike="noStrike" baseline="0" dirty="0">
              <a:solidFill>
                <a:srgbClr val="259547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flash a different color or move?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Change the robot and play your program.</a:t>
            </a:r>
            <a:endParaRPr lang="en-US" sz="10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Open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 Find your lesson.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code the robot to play a different sound or flash a light? Explain your solution.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Test it out!</a:t>
            </a:r>
          </a:p>
          <a:p>
            <a:pPr algn="l"/>
            <a:endParaRPr lang="en-US" sz="1800" b="1" i="0" u="none" strike="noStrike" baseline="0" dirty="0">
              <a:solidFill>
                <a:srgbClr val="259547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make the robot flash a different color or move?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robot and play your program.</a:t>
            </a:r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Follow the building instructions in Book 2 to make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of ways to help Ruby and Jacob.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Try out the sorting center!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right to sort the green cargo to the green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left to sort the blue cargo to the blue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and share your ideas for how the sorted cargo is loaded for transport to its next destination.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Follow the building instructions in Book 2 to make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Think of ways to help Ruby and Jacob.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Try out the sorting center!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right to sort the green cargo to the green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left to sort the blue cargo to the blue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Brainstorm and share your ideas for how the sorted cargo is loaded for transport to its next destination.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Follow the building instructions in Book 2 to make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Think of ways to help Ruby and Jacob.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Try out the sorting center!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right to sort the green cargo to the green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left to sort the blue cargo to the blue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 and share your ideas for how the sorted cargo is loaded for transport to its next destination.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8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028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jpeg"/><Relationship Id="rId4" Type="http://schemas.openxmlformats.org/officeDocument/2006/relationships/image" Target="../media/image40.jpe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3473080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Let’s Sort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wood&#10;&#10;Description automatically generated">
            <a:extLst>
              <a:ext uri="{FF2B5EF4-FFF2-40B4-BE49-F238E27FC236}">
                <a16:creationId xmlns:a16="http://schemas.microsoft.com/office/drawing/2014/main" id="{DDE3B21A-7F54-476A-BE3F-18F8F1DAAC4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55" t="576" r="15466" b="3390"/>
          <a:stretch/>
        </p:blipFill>
        <p:spPr>
          <a:xfrm>
            <a:off x="278192" y="3098928"/>
            <a:ext cx="3724397" cy="32730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0"/>
            <a:ext cx="7886700" cy="174276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Brainstorm and share your ideas for how the sorted cargo is loaded for transport to its next destination.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7" name="Picture 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63028FEB-4FC7-49ED-B714-FDC39C1E94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5950" y="2045960"/>
            <a:ext cx="5372100" cy="388303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432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the coding skills you learned.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how you changed the program.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Describe how cargo is loaded and unloaded.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the sorting center works.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C57C1C5-B6DD-4BFB-831C-A575CB8B1691}"/>
              </a:ext>
            </a:extLst>
          </p:cNvPr>
          <p:cNvSpPr/>
          <p:nvPr/>
        </p:nvSpPr>
        <p:spPr>
          <a:xfrm rot="158273">
            <a:off x="5644811" y="1182211"/>
            <a:ext cx="2407546" cy="1798983"/>
          </a:xfrm>
          <a:prstGeom prst="wedgeEllipseCallout">
            <a:avLst>
              <a:gd name="adj1" fmla="val -16870"/>
              <a:gd name="adj2" fmla="val 78672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wonder how your team has used teamwork.  Can you think of an example?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625E7-B06B-4090-98EC-8F667BB579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501244" y="3429000"/>
            <a:ext cx="3188273" cy="257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951668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The team will build and code the LEGO</a:t>
            </a:r>
            <a:r>
              <a:rPr lang="en-US" sz="1100" baseline="30000" dirty="0">
                <a:solidFill>
                  <a:schemeClr val="tx1"/>
                </a:solidFill>
                <a:latin typeface="Arial"/>
                <a:cs typeface="Arial"/>
              </a:rPr>
              <a:t>®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robot and then change the program.</a:t>
            </a:r>
          </a:p>
          <a:p>
            <a:pPr>
              <a:spcAft>
                <a:spcPts val="200"/>
              </a:spcAft>
            </a:pP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team will build the sorting center and explore how cargo is sorted.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make sure cargo is sorted correctly?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Can you build a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LEGO</a:t>
            </a:r>
            <a:r>
              <a:rPr lang="en-US" b="1" baseline="30000" dirty="0">
                <a:solidFill>
                  <a:srgbClr val="4472C4"/>
                </a:solidFill>
                <a:latin typeface="Arial"/>
                <a:cs typeface="Arial"/>
              </a:rPr>
              <a:t>®</a:t>
            </a: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 robot and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code a solution?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change the program so the LEGO robot plays a light or sound?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build ways to load and unload cargo?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52D0C1AE-81B8-4909-A165-396C90E13F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276DA-64A6-464C-8E68-29EC9EE92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7008" y="3343435"/>
            <a:ext cx="2807925" cy="210605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enjoyed and celebrated what we did!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Let’s Have Fun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274276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Fun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Fun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Fun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Fun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FA2E4-1D45-4719-8F65-68E9FA4919C1}"/>
              </a:ext>
            </a:extLst>
          </p:cNvPr>
          <p:cNvSpPr txBox="1"/>
          <p:nvPr/>
        </p:nvSpPr>
        <p:spPr>
          <a:xfrm>
            <a:off x="7445526" y="39105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  <p:pic>
        <p:nvPicPr>
          <p:cNvPr id="20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9911C66-6288-4907-A7EA-828AF78300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709" y="4298674"/>
            <a:ext cx="1287349" cy="171620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5C74E23C-1A90-42D3-A193-0135FBC2887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271" y="12720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88A663-9B0F-45DF-A781-8CC8280DA407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119AB1-257D-4A0E-8903-0D7229724D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0501" y="4064843"/>
            <a:ext cx="1061067" cy="787536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042774A6-8ADC-4F8C-BF79-CB2E071F4DE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355" y="4873987"/>
            <a:ext cx="1748994" cy="8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72725B-B61E-4AAB-9FAD-F80F493D07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248" y="1460168"/>
            <a:ext cx="882487" cy="634705"/>
          </a:xfrm>
          <a:prstGeom prst="rect">
            <a:avLst/>
          </a:prstGeom>
        </p:spPr>
      </p:pic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A03B627-55E5-4BBC-981B-A0E2A673EE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964" y="1535036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5DE07-2203-47B5-A767-379A46EEBB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5183" y="2673545"/>
            <a:ext cx="1177869" cy="517390"/>
          </a:xfrm>
          <a:prstGeom prst="rect">
            <a:avLst/>
          </a:prstGeom>
        </p:spPr>
      </p:pic>
      <p:pic>
        <p:nvPicPr>
          <p:cNvPr id="16" name="Picture 15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CB29CDBC-1CAA-47DC-8F42-A2CCC7C3D8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6392" y="4064843"/>
            <a:ext cx="1339513" cy="717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894FFD-FAD7-4836-BC4A-042D81496AF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91779" y="2118632"/>
            <a:ext cx="795425" cy="781133"/>
          </a:xfrm>
          <a:prstGeom prst="rect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15342"/>
            <a:ext cx="5698236" cy="4815068"/>
          </a:xfrm>
        </p:spPr>
        <p:txBody>
          <a:bodyPr>
            <a:normAutofit/>
          </a:bodyPr>
          <a:lstStyle/>
          <a:p>
            <a:pPr algn="l"/>
            <a:r>
              <a:rPr lang="en-US" sz="2800" b="0" i="0" u="none" strike="noStrike" baseline="0" dirty="0">
                <a:latin typeface="ArialMT"/>
              </a:rPr>
              <a:t>Open the </a:t>
            </a:r>
            <a:r>
              <a:rPr lang="en-US" sz="2800" b="0" i="0" u="none" strike="noStrike" baseline="0" dirty="0" err="1">
                <a:latin typeface="ArialMT"/>
              </a:rPr>
              <a:t>WeDo</a:t>
            </a:r>
            <a:r>
              <a:rPr lang="en-US" sz="2800" b="0" i="0" u="none" strike="noStrike" baseline="0" dirty="0">
                <a:latin typeface="ArialMT"/>
              </a:rPr>
              <a:t> 2.0 app. Find your lesson.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Can you code the robot to play a different sound or flash a light?  Explain your solution.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Change the existing program based on your ideas.  Test it out!</a:t>
            </a:r>
            <a:endParaRPr lang="en-US" sz="2800" dirty="0"/>
          </a:p>
        </p:txBody>
      </p:sp>
      <p:pic>
        <p:nvPicPr>
          <p:cNvPr id="5" name="Picture 4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9FEA4CB3-A960-4B48-B08E-22DD2E8F830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0301" y="3334711"/>
            <a:ext cx="1000578" cy="781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6A612A-C66E-4462-AED2-20392FE06EA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293" y="3326018"/>
            <a:ext cx="791263" cy="71721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973D558-FC34-474A-B4F2-B04B60C5EA86}"/>
              </a:ext>
            </a:extLst>
          </p:cNvPr>
          <p:cNvSpPr txBox="1"/>
          <p:nvPr/>
        </p:nvSpPr>
        <p:spPr>
          <a:xfrm>
            <a:off x="6311216" y="2867922"/>
            <a:ext cx="145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Classroom Projects:</a:t>
            </a:r>
          </a:p>
          <a:p>
            <a:r>
              <a:rPr lang="en-US" sz="1000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Spy Robot</a:t>
            </a:r>
          </a:p>
        </p:txBody>
      </p:sp>
    </p:spTree>
    <p:extLst>
      <p:ext uri="{BB962C8B-B14F-4D97-AF65-F5344CB8AC3E}">
        <p14:creationId xmlns:p14="http://schemas.microsoft.com/office/powerpoint/2010/main" val="39035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Picture 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38CB0B84-32F2-4E85-93B6-A01A7F6C38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73" y="1127761"/>
            <a:ext cx="7641053" cy="482664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B001AE-59D8-4350-BA37-0EF01017DF99}"/>
              </a:ext>
            </a:extLst>
          </p:cNvPr>
          <p:cNvSpPr/>
          <p:nvPr/>
        </p:nvSpPr>
        <p:spPr>
          <a:xfrm>
            <a:off x="6377651" y="844952"/>
            <a:ext cx="1400536" cy="5324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4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48447" y="1573619"/>
            <a:ext cx="4142436" cy="419138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rgbClr val="00A651"/>
                </a:solidFill>
                <a:latin typeface="ArialMT"/>
              </a:rPr>
              <a:t>Challenge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Can you make the robot flash a different color or move?</a:t>
            </a:r>
          </a:p>
          <a:p>
            <a:pPr algn="l"/>
            <a:r>
              <a:rPr lang="en-US" sz="2800" dirty="0">
                <a:latin typeface="ArialMT"/>
              </a:rPr>
              <a:t>Change the robot and play your program.</a:t>
            </a:r>
            <a:endParaRPr lang="en-US" sz="2800" dirty="0"/>
          </a:p>
        </p:txBody>
      </p:sp>
      <p:pic>
        <p:nvPicPr>
          <p:cNvPr id="6" name="Picture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E5A11801-3E46-4AE7-AE21-9885A5A11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05" y="922612"/>
            <a:ext cx="4370842" cy="50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6409B69A-3A8C-47CF-BCD6-8513370E98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237" y="1127761"/>
            <a:ext cx="3693280" cy="18961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31830" y="3172812"/>
            <a:ext cx="3757687" cy="189617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Follow the building instructions in Book 2 to make the sorting center.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6" name="Picture 5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FCD1F4BB-6EBA-46D5-B248-13E80409073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126" y="3358264"/>
            <a:ext cx="3571877" cy="2788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827E7-6667-457E-A016-83181857F4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555" y="1127761"/>
            <a:ext cx="2177018" cy="197329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  <a:endParaRPr lang="en-US" sz="3100" dirty="0">
              <a:solidFill>
                <a:srgbClr val="00A65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3FF89-7820-4984-82B7-FD6204EA10A5}"/>
              </a:ext>
            </a:extLst>
          </p:cNvPr>
          <p:cNvSpPr/>
          <p:nvPr/>
        </p:nvSpPr>
        <p:spPr>
          <a:xfrm>
            <a:off x="7325833" y="2211572"/>
            <a:ext cx="447735" cy="542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90295-8C33-4395-98C7-1B2E8FF8F6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498495" y="2247295"/>
            <a:ext cx="3110894" cy="3751943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01107BE-65B3-4435-A56D-1BA44F73F32F}"/>
              </a:ext>
            </a:extLst>
          </p:cNvPr>
          <p:cNvSpPr/>
          <p:nvPr/>
        </p:nvSpPr>
        <p:spPr>
          <a:xfrm>
            <a:off x="3908223" y="1909210"/>
            <a:ext cx="2389886" cy="1689245"/>
          </a:xfrm>
          <a:prstGeom prst="wedgeEllipseCallout">
            <a:avLst>
              <a:gd name="adj1" fmla="val 56397"/>
              <a:gd name="adj2" fmla="val 27478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is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cargo sorted into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correct bins?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AAD7E7-E5D3-4859-ABEA-1679156A15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386" y="1798713"/>
            <a:ext cx="2165869" cy="4200525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F9EC6B4-12A7-4202-BCB8-77D2CFAEED8A}"/>
              </a:ext>
            </a:extLst>
          </p:cNvPr>
          <p:cNvSpPr/>
          <p:nvPr/>
        </p:nvSpPr>
        <p:spPr>
          <a:xfrm>
            <a:off x="2953778" y="3741145"/>
            <a:ext cx="2544717" cy="1720714"/>
          </a:xfrm>
          <a:prstGeom prst="wedgeEllipseCallout">
            <a:avLst>
              <a:gd name="adj1" fmla="val -64737"/>
              <a:gd name="adj2" fmla="val -36257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is cargo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loaded and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unloaded at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sorting center?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91D06B5-C633-4E76-914F-49E11C6815C6}"/>
              </a:ext>
            </a:extLst>
          </p:cNvPr>
          <p:cNvSpPr txBox="1">
            <a:spLocks/>
          </p:cNvSpPr>
          <p:nvPr/>
        </p:nvSpPr>
        <p:spPr>
          <a:xfrm>
            <a:off x="732386" y="1217608"/>
            <a:ext cx="5824611" cy="824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>
                <a:solidFill>
                  <a:srgbClr val="000000"/>
                </a:solidFill>
                <a:latin typeface="ArialMT"/>
              </a:rPr>
              <a:t>Think of ways to help Ruby and Jacob.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2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24399" y="1880203"/>
            <a:ext cx="3757687" cy="3939572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Try out the sorting center!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right to sort the green cargo to the green bin.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Turn the crank to the left to sort the blue cargo to the blue bin.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6" name="Picture 5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FCD1F4BB-6EBA-46D5-B248-13E8040907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194" y="1880203"/>
            <a:ext cx="3967806" cy="309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46AA2-E5A0-4A27-AD35-EBCEE119B26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11985</TotalTime>
  <Words>1411</Words>
  <Application>Microsoft Office PowerPoint</Application>
  <PresentationFormat>On-screen Show (4:3)</PresentationFormat>
  <Paragraphs>170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Office Theme</vt:lpstr>
      <vt:lpstr>PowerPoint Presentation</vt:lpstr>
      <vt:lpstr>Guiding Questions</vt:lpstr>
      <vt:lpstr>Introduction – Let’s Have Fun</vt:lpstr>
      <vt:lpstr>Task 1</vt:lpstr>
      <vt:lpstr>Task 1</vt:lpstr>
      <vt:lpstr>Task 1</vt:lpstr>
      <vt:lpstr>Task 2</vt:lpstr>
      <vt:lpstr>Task 2</vt:lpstr>
      <vt:lpstr>Task 2</vt:lpstr>
      <vt:lpstr>Task 2</vt:lpstr>
      <vt:lpstr>Share</vt:lpstr>
      <vt:lpstr>Optional Video: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13</cp:revision>
  <dcterms:created xsi:type="dcterms:W3CDTF">2020-04-21T20:33:01Z</dcterms:created>
  <dcterms:modified xsi:type="dcterms:W3CDTF">2021-07-14T22:01:20Z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